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256" r:id="rId2"/>
    <p:sldId id="261" r:id="rId3"/>
    <p:sldId id="260" r:id="rId4"/>
    <p:sldId id="285" r:id="rId5"/>
    <p:sldId id="262" r:id="rId6"/>
    <p:sldId id="272" r:id="rId7"/>
    <p:sldId id="263" r:id="rId8"/>
    <p:sldId id="275" r:id="rId9"/>
    <p:sldId id="276" r:id="rId10"/>
    <p:sldId id="278" r:id="rId11"/>
    <p:sldId id="284" r:id="rId12"/>
    <p:sldId id="269" r:id="rId13"/>
    <p:sldId id="268" r:id="rId14"/>
    <p:sldId id="267" r:id="rId15"/>
    <p:sldId id="274" r:id="rId16"/>
    <p:sldId id="270" r:id="rId17"/>
    <p:sldId id="277" r:id="rId18"/>
    <p:sldId id="283" r:id="rId19"/>
    <p:sldId id="280" r:id="rId20"/>
    <p:sldId id="281" r:id="rId21"/>
    <p:sldId id="282" r:id="rId22"/>
    <p:sldId id="286" r:id="rId23"/>
    <p:sldId id="265" r:id="rId24"/>
    <p:sldId id="266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64" autoAdjust="0"/>
    <p:restoredTop sz="83412" autoAdjust="0"/>
  </p:normalViewPr>
  <p:slideViewPr>
    <p:cSldViewPr snapToGrid="0">
      <p:cViewPr varScale="1">
        <p:scale>
          <a:sx n="85" d="100"/>
          <a:sy n="85" d="100"/>
        </p:scale>
        <p:origin x="7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임베디드 장치 내부의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세개의 </a:t>
            </a:r>
            <a:r>
              <a:rPr lang="en-US" altLang="ko-KR" dirty="0"/>
              <a:t>Thread</a:t>
            </a:r>
            <a:r>
              <a:rPr lang="ko-KR" altLang="en-US" dirty="0"/>
              <a:t>로 나눌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 감지를 수행하는 스레드</a:t>
            </a:r>
            <a:r>
              <a:rPr lang="en-US" altLang="ko-KR" dirty="0"/>
              <a:t>, </a:t>
            </a:r>
            <a:r>
              <a:rPr lang="ko-KR" altLang="en-US" dirty="0"/>
              <a:t>비디오 데이터 전송 스레드</a:t>
            </a:r>
            <a:r>
              <a:rPr lang="en-US" altLang="ko-KR" dirty="0"/>
              <a:t>, </a:t>
            </a:r>
            <a:r>
              <a:rPr lang="ko-KR" altLang="en-US" dirty="0"/>
              <a:t>디바이스 제어 스레드가</a:t>
            </a:r>
            <a:endParaRPr lang="en-US" altLang="ko-KR" dirty="0"/>
          </a:p>
          <a:p>
            <a:r>
              <a:rPr lang="ko-KR" altLang="en-US" dirty="0"/>
              <a:t>외부의 관리 시스템과 통신하며 각자의 기능을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사용할 메인 개발용 보드입니다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Nvidia</a:t>
            </a:r>
            <a:r>
              <a:rPr lang="ko-KR" altLang="en-US" dirty="0"/>
              <a:t>에서 출시한 보드인데 </a:t>
            </a:r>
            <a:r>
              <a:rPr lang="en-US" altLang="ko-KR" dirty="0" err="1"/>
              <a:t>Cuda</a:t>
            </a:r>
            <a:r>
              <a:rPr lang="en-US" altLang="ko-KR" dirty="0"/>
              <a:t> </a:t>
            </a:r>
            <a:r>
              <a:rPr lang="ko-KR" altLang="en-US" dirty="0"/>
              <a:t>코어가 </a:t>
            </a:r>
            <a:r>
              <a:rPr lang="ko-KR" altLang="en-US" dirty="0" err="1"/>
              <a:t>탑재되어있어</a:t>
            </a:r>
            <a:r>
              <a:rPr lang="ko-KR" altLang="en-US" dirty="0"/>
              <a:t> 소형임에도 </a:t>
            </a:r>
            <a:r>
              <a:rPr lang="ko-KR" altLang="en-US" dirty="0" err="1"/>
              <a:t>뉴럴</a:t>
            </a:r>
            <a:r>
              <a:rPr lang="ko-KR" altLang="en-US" dirty="0"/>
              <a:t> 네트워크 실사용이 가능하다는 장점이 있고</a:t>
            </a:r>
            <a:endParaRPr lang="en-US" altLang="ko-KR" dirty="0"/>
          </a:p>
          <a:p>
            <a:r>
              <a:rPr lang="en-US" altLang="ko-KR" dirty="0"/>
              <a:t>H.265 </a:t>
            </a:r>
            <a:r>
              <a:rPr lang="ko-KR" altLang="en-US" dirty="0"/>
              <a:t>인코딩을 지원합니다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앞서 말씀드린 보드보다 더 저가형인 라즈베리 파이입니다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Jetson Nano</a:t>
            </a:r>
            <a:r>
              <a:rPr lang="ko-KR" altLang="en-US" dirty="0"/>
              <a:t>는 저희 프로젝트에 아주 적합한 스펙을 갖고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구매가 어렵기 때문에 대체제로 선택한 </a:t>
            </a:r>
            <a:r>
              <a:rPr lang="ko-KR" altLang="en-US" dirty="0" err="1"/>
              <a:t>라즈베리파이에서도</a:t>
            </a:r>
            <a:r>
              <a:rPr lang="ko-KR" altLang="en-US" dirty="0"/>
              <a:t> 원활하게 작동하도록 추가적으로 튜닝 과정을 거칠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5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nano </a:t>
            </a:r>
            <a:r>
              <a:rPr lang="ko-KR" altLang="en-US" dirty="0"/>
              <a:t>용 이미지가 </a:t>
            </a:r>
            <a:r>
              <a:rPr lang="en-US" altLang="ko-KR" dirty="0"/>
              <a:t>ubuntu</a:t>
            </a:r>
            <a:r>
              <a:rPr lang="ko-KR" altLang="en-US" dirty="0"/>
              <a:t>이기도 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Arm</a:t>
            </a:r>
            <a:r>
              <a:rPr lang="ko-KR" altLang="en-US" dirty="0"/>
              <a:t>을 워낙 잘 지원해주기 때문에 </a:t>
            </a:r>
            <a:r>
              <a:rPr lang="en-US" altLang="ko-KR" dirty="0"/>
              <a:t>ubuntu</a:t>
            </a:r>
            <a:r>
              <a:rPr lang="ko-KR" altLang="en-US" dirty="0"/>
              <a:t>를 채택하였습니다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처리를 위해 </a:t>
            </a:r>
            <a:r>
              <a:rPr lang="en-US" altLang="ko-KR" dirty="0" err="1"/>
              <a:t>Opencv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신경망 개발을 위해 </a:t>
            </a:r>
            <a:r>
              <a:rPr lang="en-US" altLang="ko-KR" dirty="0"/>
              <a:t>Darknet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실시간 통신을 위해 </a:t>
            </a:r>
            <a:r>
              <a:rPr lang="en-US" altLang="ko-KR" dirty="0" err="1"/>
              <a:t>Gstreamer</a:t>
            </a:r>
            <a:r>
              <a:rPr lang="ko-KR" altLang="en-US" dirty="0"/>
              <a:t> 라이브러리를 사용하게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 처리를 위해 </a:t>
            </a:r>
            <a:r>
              <a:rPr lang="en-US" altLang="ko-KR" dirty="0" err="1"/>
              <a:t>Opencv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신경망 개발을 위해 </a:t>
            </a:r>
            <a:r>
              <a:rPr lang="en-US" altLang="ko-KR" dirty="0"/>
              <a:t>Darknet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실시간 통신을 위해 </a:t>
            </a:r>
            <a:r>
              <a:rPr lang="en-US" altLang="ko-KR" dirty="0" err="1"/>
              <a:t>Gstreamer</a:t>
            </a:r>
            <a:r>
              <a:rPr lang="ko-KR" altLang="en-US" dirty="0"/>
              <a:t> 라이브러리를 사용하게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Object Detection</a:t>
            </a:r>
            <a:r>
              <a:rPr lang="ko-KR" altLang="en-US" dirty="0"/>
              <a:t>은 다른 딥러닝 기법과 마찬가지로 최근 급속히 발전하여 현재 다양한 분야에서 상용화가 가능한 상태까지 이르렀으며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발전은 </a:t>
            </a:r>
            <a:r>
              <a:rPr lang="en-US" altLang="ko-KR" dirty="0"/>
              <a:t>CCTV </a:t>
            </a:r>
            <a:r>
              <a:rPr lang="ko-KR" altLang="en-US" dirty="0"/>
              <a:t>분야에도 영향을 미치게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CCTV </a:t>
            </a:r>
            <a:r>
              <a:rPr lang="ko-KR" altLang="en-US" dirty="0"/>
              <a:t>시스템에 인공지능</a:t>
            </a:r>
            <a:r>
              <a:rPr lang="en-US" altLang="ko-KR" dirty="0"/>
              <a:t>, </a:t>
            </a:r>
            <a:r>
              <a:rPr lang="ko-KR" altLang="en-US" dirty="0"/>
              <a:t>빅데이터와 같은 최신의 테크놀로지를 합친 것을 지능형 </a:t>
            </a:r>
            <a:r>
              <a:rPr lang="en-US" altLang="ko-KR" dirty="0"/>
              <a:t>CCTV </a:t>
            </a:r>
            <a:r>
              <a:rPr lang="ko-KR" altLang="en-US" dirty="0"/>
              <a:t>시스템이라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시장 규모가 상당히 커졌으며</a:t>
            </a:r>
            <a:r>
              <a:rPr lang="en-US" altLang="ko-KR" dirty="0"/>
              <a:t>, </a:t>
            </a:r>
            <a:r>
              <a:rPr lang="ko-KR" altLang="en-US" dirty="0"/>
              <a:t>앞으로의 성장 가능성도 높습니다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군에서도</a:t>
            </a:r>
            <a:r>
              <a:rPr lang="en-US" altLang="ko-KR" dirty="0"/>
              <a:t> </a:t>
            </a:r>
            <a:r>
              <a:rPr lang="ko-KR" altLang="en-US" dirty="0"/>
              <a:t>이렇게 </a:t>
            </a:r>
            <a:r>
              <a:rPr lang="en-US" altLang="ko-KR" dirty="0"/>
              <a:t>24</a:t>
            </a:r>
            <a:r>
              <a:rPr lang="ko-KR" altLang="en-US" dirty="0"/>
              <a:t>시간 인간이 </a:t>
            </a:r>
            <a:r>
              <a:rPr lang="en-US" altLang="ko-KR" dirty="0"/>
              <a:t>CCTV</a:t>
            </a:r>
            <a:r>
              <a:rPr lang="ko-KR" altLang="en-US" dirty="0"/>
              <a:t> 시스템을 관제하는 감시 시스템의 문제가 굉장히 많이 발견됨에 따라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신기술에 굉장히 보수적인 조직임에도 불구하고 지능형 </a:t>
            </a:r>
            <a:r>
              <a:rPr lang="en-US" altLang="ko-KR" dirty="0"/>
              <a:t>CCTV</a:t>
            </a:r>
            <a:r>
              <a:rPr lang="ko-KR" altLang="en-US" dirty="0"/>
              <a:t>를 도입하여 문제를 해결하려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79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이번 종합설계를 통해 달성하고자 하는 목표를 말씀드리자면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기존에도 물론 우수한 지능형 </a:t>
            </a:r>
            <a:r>
              <a:rPr lang="en-US" altLang="ko-KR" dirty="0"/>
              <a:t>CCTV </a:t>
            </a:r>
            <a:r>
              <a:rPr lang="ko-KR" altLang="en-US" dirty="0"/>
              <a:t>시스템이 많지만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무인화가 가능할 만큼 고도화 되었고</a:t>
            </a:r>
            <a:r>
              <a:rPr lang="en-US" altLang="ko-KR" dirty="0"/>
              <a:t>, </a:t>
            </a:r>
            <a:r>
              <a:rPr lang="ko-KR" altLang="en-US" dirty="0"/>
              <a:t>다양한 기능을 제공하는 </a:t>
            </a:r>
            <a:r>
              <a:rPr lang="ko-KR" altLang="en-US" dirty="0" err="1"/>
              <a:t>경량화된</a:t>
            </a:r>
            <a:r>
              <a:rPr lang="ko-KR" altLang="en-US" dirty="0"/>
              <a:t> 시스템을 제공하는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저희는 경쟁 업체들이 어떤 경쟁력을 갖추고 있고</a:t>
            </a:r>
            <a:r>
              <a:rPr lang="en-US" altLang="ko-KR" dirty="0"/>
              <a:t>, </a:t>
            </a:r>
            <a:r>
              <a:rPr lang="ko-KR" altLang="en-US" dirty="0"/>
              <a:t>무엇이 부족한지도 조사해 보았는데요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이것은 </a:t>
            </a:r>
            <a:r>
              <a:rPr lang="en-US" altLang="ko-KR" dirty="0"/>
              <a:t>LG U+</a:t>
            </a:r>
            <a:r>
              <a:rPr lang="ko-KR" altLang="en-US" dirty="0"/>
              <a:t>에서 제공하는 지능형 </a:t>
            </a:r>
            <a:r>
              <a:rPr lang="en-US" altLang="ko-KR" dirty="0"/>
              <a:t>CCTV </a:t>
            </a:r>
            <a:r>
              <a:rPr lang="ko-KR" altLang="en-US" dirty="0"/>
              <a:t>서비스인데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다양한 서비스를 제공하지만 실내 감시에 </a:t>
            </a:r>
            <a:r>
              <a:rPr lang="ko-KR" altLang="en-US" dirty="0" err="1"/>
              <a:t>특화되어있고</a:t>
            </a:r>
            <a:r>
              <a:rPr lang="en-US" altLang="ko-KR" dirty="0"/>
              <a:t>, </a:t>
            </a:r>
            <a:r>
              <a:rPr lang="ko-KR" altLang="en-US" dirty="0"/>
              <a:t>비용이 많이 드는 단점이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주식회사 </a:t>
            </a:r>
            <a:r>
              <a:rPr lang="ko-KR" altLang="en-US" dirty="0" err="1"/>
              <a:t>세렉스에서</a:t>
            </a:r>
            <a:r>
              <a:rPr lang="ko-KR" altLang="en-US" dirty="0"/>
              <a:t> 제공하는 보안감시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봤을 때 기술 동향을 잘 반영하고 있고 좋은 시스템이지만</a:t>
            </a:r>
            <a:r>
              <a:rPr lang="en-US" altLang="ko-KR" dirty="0"/>
              <a:t>, </a:t>
            </a:r>
            <a:r>
              <a:rPr lang="ko-KR" altLang="en-US" dirty="0"/>
              <a:t>가정집이나 건물에 설치하는 것은 적합하지 않으며</a:t>
            </a:r>
            <a:r>
              <a:rPr lang="en-US" altLang="ko-KR" dirty="0"/>
              <a:t>, </a:t>
            </a:r>
            <a:r>
              <a:rPr lang="ko-KR" altLang="en-US" dirty="0"/>
              <a:t>소규모로 구축하는 것이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장거리 무선 송수신 기능을 제공하지 않기 때문에 감시 구역과 관제실의 거리가 먼 경우에는 시스템을 구축하기가 힘듭니다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com/products/raspberry-pi-4-model-b/specifications/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junews.com/view/20210216161233580" TargetMode="External"/><Relationship Id="rId3" Type="http://schemas.openxmlformats.org/officeDocument/2006/relationships/hyperlink" Target="http://www.aitimes.com/news/articleView.html?idxno=138903" TargetMode="External"/><Relationship Id="rId7" Type="http://schemas.openxmlformats.org/officeDocument/2006/relationships/hyperlink" Target="https://www.chosun.com/international/china/2021/07/21/NBNI5H2L55EBZH3DPEISEKVEGQ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ankyung.com/politics/article/202007319527i" TargetMode="External"/><Relationship Id="rId5" Type="http://schemas.openxmlformats.org/officeDocument/2006/relationships/hyperlink" Target="https://www.yna.co.kr/view/AKR20170116036600014" TargetMode="External"/><Relationship Id="rId10" Type="http://schemas.openxmlformats.org/officeDocument/2006/relationships/hyperlink" Target="http://www.selecs.co.kr/home/info/239" TargetMode="External"/><Relationship Id="rId4" Type="http://schemas.openxmlformats.org/officeDocument/2006/relationships/hyperlink" Target="https://m.khan.co.kr/view.html?art_id=202102231818001#cb" TargetMode="External"/><Relationship Id="rId9" Type="http://schemas.openxmlformats.org/officeDocument/2006/relationships/hyperlink" Target="http://kstelecom.co.kr/?page_id=105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U+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지능형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22F33-451C-4B69-9E9E-D32541EA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114610"/>
            <a:ext cx="5898223" cy="4103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DFE85A-33BB-45F3-9EBE-7AB02D626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416" y="2114610"/>
            <a:ext cx="4885761" cy="1759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C14B0-98AD-45F7-AACC-5A956A4A2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416" y="4080684"/>
            <a:ext cx="4857183" cy="2137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세렉스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스마트 보안감시 시스템</a:t>
            </a:r>
          </a:p>
        </p:txBody>
      </p:sp>
      <p:pic>
        <p:nvPicPr>
          <p:cNvPr id="6" name="그림 5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20EC72C-1314-445A-8020-2C55D00A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114610"/>
            <a:ext cx="7006138" cy="4343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29B01-36FA-46F3-9707-012FE312A5FE}"/>
              </a:ext>
            </a:extLst>
          </p:cNvPr>
          <p:cNvSpPr txBox="1"/>
          <p:nvPr/>
        </p:nvSpPr>
        <p:spPr>
          <a:xfrm>
            <a:off x="7762240" y="3228915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좋은 시스템이지만 한정적인 적용 분야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대규모 감시 시스템 구축에 적합함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외딴 곳이나 관제실과 감시 구역과의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거리가 먼 경우에는 적합하지 않음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26C2DC-7EE1-4002-BA62-45846AB4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626234"/>
            <a:ext cx="11056648" cy="4185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561A83-2963-4E9F-BC3F-0EE52071A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295399"/>
            <a:ext cx="8682038" cy="4790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임베디드 장치 내부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10F87C5-3D2E-4281-8A54-996A79E9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87" y="1287293"/>
            <a:ext cx="7866785" cy="5170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Raspberry Pi 4 model B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94899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Broadcom BCM2711, Quad core Cortex-A72 (ARM v8) 64-bit SoC @ 1.5GHz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Broadcom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4GB or 8GB LPDDR4-3200 SDRAM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2x micro-HDMI ports (up to 4kp60 supported)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H.264 1080p 30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H.265 4k 60 | H.264 1080p 60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USB 3.0 ports, 2 USB 2.0 ports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331AE877-F06C-4153-8713-F6FDE01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2" y="2075874"/>
            <a:ext cx="4355522" cy="4241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C11B1-AF57-406B-9376-CABF1D992E6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3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0CF40F-577C-4954-A8CD-404F39390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368231"/>
            <a:ext cx="4312272" cy="3311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618A3C-C682-490F-A274-6A064304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64" y="2358759"/>
            <a:ext cx="5893435" cy="331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65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8" y="16628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8" y="8230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8" y="14764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6" y="21298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24" y="278211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모듈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22" y="343329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34720" y="408225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923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604800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7278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7391E-F1D2-408C-93BE-46EBD825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0205"/>
            <a:ext cx="3027620" cy="3027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47" y="2675950"/>
            <a:ext cx="2781875" cy="2781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D6DA11-61FB-49C7-B8CA-C51691CFC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25" y="26759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프레임워크</a:t>
            </a:r>
          </a:p>
        </p:txBody>
      </p:sp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785EABEB-78B0-4E1C-AF00-A22CF46C8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52" y="2534798"/>
            <a:ext cx="3174187" cy="3137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EB955B-2A29-4A9B-9654-52556C47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8" y="2534798"/>
            <a:ext cx="2545079" cy="3134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CB7935-B3A9-4064-A8AA-E4433B43B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48" y="2496183"/>
            <a:ext cx="3099129" cy="309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74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2366327" y="2217231"/>
            <a:ext cx="29581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Hardware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Object Detection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Networking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System Unifying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6621781" y="2217231"/>
            <a:ext cx="32038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 Capture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Encoding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Documentation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VCS Management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Raspberry Pi 4 Tech Specs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http://www.aitimes.com/news/articleView.html?idxno=138903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https://www.donga.com/news/Society/article/all/20210428/106644878/1</a:t>
            </a:r>
          </a:p>
          <a:p>
            <a:r>
              <a:rPr lang="en-US" altLang="ko-KR" dirty="0">
                <a:hlinkClick r:id="rId4"/>
              </a:rPr>
              <a:t>https://www.joongang.co.kr/article/22915483#home</a:t>
            </a:r>
          </a:p>
          <a:p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https://m.khan.co.kr/view.html?art_id=202102231818001#cb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https://www.yna.co.kr/view/AKR20170116036600014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https://www.hankyung.com/politics/article/202007319527i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https://www.chosun.com/international/china/2021/07/21/NBNI5H2L55EBZH3DPEISEKVEGQ/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https://www.ajunews.com/view/20210216161233580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9"/>
              </a:rPr>
              <a:t>http://kstelecom.co.kr/?page_id=1052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http://www.selecs.co.kr/home/info/239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533400" y="1371600"/>
            <a:ext cx="11239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533400" y="1371600"/>
            <a:ext cx="11239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Object Detection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BE1E9514-A1CB-4E3E-8BB5-1DE802891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7" y="1981200"/>
            <a:ext cx="10205156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몇년간 급속도로 발전한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108061"/>
            <a:ext cx="3574753" cy="4235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81B829-5B48-4C50-8C54-ED1B9807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76" y="2108061"/>
            <a:ext cx="7306943" cy="4235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고도화된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C22D0-BDAC-41DC-8DCB-9CC74AE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80" y="5057716"/>
            <a:ext cx="7049771" cy="1211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D3E8F-7087-4B3C-BC56-174213AA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80" y="2009645"/>
            <a:ext cx="7049771" cy="2755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A45150-BECD-4D6F-814E-611E5B7B7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03840"/>
            <a:ext cx="3825239" cy="4264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2B30E9-AA2C-4215-8A84-65C0286B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598097"/>
            <a:ext cx="5896797" cy="428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C89C9-7C99-40F1-92C9-BF52D233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331523"/>
            <a:ext cx="7534275" cy="506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군에서의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21BD92-2FF6-4096-8EA7-8C186C31E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4397739"/>
            <a:ext cx="5896797" cy="5030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AB25F7-DBF6-4A83-90C9-5F18FE121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061503"/>
            <a:ext cx="5896798" cy="4286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F917D2-FA69-41BD-BA87-A01DCEFCD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967" y="2061503"/>
            <a:ext cx="5004209" cy="28393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962F62-E8F3-4006-AAA1-AE6A03EF9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1" y="2764374"/>
            <a:ext cx="5896798" cy="473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C0196-2B42-4390-9A75-4AED2F54D69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76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목표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5163756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가벼운 시스템 구성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v3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가벼운 버전인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yolov3-tiny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저전력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arm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동작할 수 있도록 개발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57201" y="3429000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기능 및 범용성 제공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및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Info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제공할 뿐만 아니라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알림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LED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기록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안내 방송 등의 다양한 기능을 제공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유지보수가 용이한 개발 보드를 사용해 새 기능 추가 및 고장 대처를 손쉽게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57201" y="1694244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무인화 가능한 지능형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사람이 직접 관제하지 않아도 위협이나 이상 신호를 감지하여 경고 알림 등으로 관리자가 항시 대처할 수 있도록 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457201" y="1491615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경쟁력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Jetson Nano, Raspberry Pi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저가형 보드를 사용해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시스템보다 저렴한 가격에 시스템을 구축할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B0A17-3C37-4542-AC11-2A49D73F3042}"/>
              </a:ext>
            </a:extLst>
          </p:cNvPr>
          <p:cNvSpPr txBox="1"/>
          <p:nvPr/>
        </p:nvSpPr>
        <p:spPr>
          <a:xfrm>
            <a:off x="533401" y="5072211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환경에 적용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지향성 안테나를 이용한 장거리 무선 송수신으로 외딴 곳에도 설치할 수 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농업 등 광범위한 지역을 감시해야 하는 분야에도 적용할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7E7E-1D7B-4D2E-8989-CA3FE9232CD6}"/>
              </a:ext>
            </a:extLst>
          </p:cNvPr>
          <p:cNvSpPr txBox="1"/>
          <p:nvPr/>
        </p:nvSpPr>
        <p:spPr>
          <a:xfrm>
            <a:off x="533401" y="328191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유지보수가 용이한 경량 시스템 제공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소프트웨어로 장비를 제어하는 개발용 보드의 특성상 유지보수가 용이하고 기존 시스템에 비해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경량화된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감시 시스템을 제공할 수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14862</TotalTime>
  <Words>1763</Words>
  <Application>Microsoft Office PowerPoint</Application>
  <PresentationFormat>와이드스크린</PresentationFormat>
  <Paragraphs>294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목표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</vt:lpstr>
      <vt:lpstr>시스템 구성도: 임베디드 장치 내부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266</cp:revision>
  <dcterms:created xsi:type="dcterms:W3CDTF">2021-12-15T10:55:05Z</dcterms:created>
  <dcterms:modified xsi:type="dcterms:W3CDTF">2022-03-03T09:58:13Z</dcterms:modified>
</cp:coreProperties>
</file>